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7" r:id="rId2"/>
    <p:sldId id="259" r:id="rId3"/>
    <p:sldId id="277" r:id="rId4"/>
    <p:sldId id="279" r:id="rId5"/>
    <p:sldId id="280" r:id="rId6"/>
    <p:sldId id="289" r:id="rId7"/>
    <p:sldId id="283" r:id="rId8"/>
    <p:sldId id="284" r:id="rId9"/>
    <p:sldId id="285" r:id="rId10"/>
    <p:sldId id="286" r:id="rId11"/>
    <p:sldId id="287" r:id="rId12"/>
    <p:sldId id="291" r:id="rId13"/>
    <p:sldId id="292" r:id="rId14"/>
    <p:sldId id="267" r:id="rId15"/>
    <p:sldId id="264" r:id="rId16"/>
    <p:sldId id="263"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4"/>
    <p:restoredTop sz="94681"/>
  </p:normalViewPr>
  <p:slideViewPr>
    <p:cSldViewPr>
      <p:cViewPr varScale="1">
        <p:scale>
          <a:sx n="107" d="100"/>
          <a:sy n="107" d="100"/>
        </p:scale>
        <p:origin x="32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GB"/>
          </a:p>
        </p:txBody>
      </p:sp>
      <p:sp>
        <p:nvSpPr>
          <p:cNvPr id="4710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4710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6235E9DE-526F-49BF-8F51-35471867E8B8}"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2026866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95EF4FD-F9B4-4C5F-8EF3-FDFDFA91198E}" type="slidenum">
              <a:rPr lang="en-GB"/>
              <a:pPr>
                <a:defRPr/>
              </a:pPr>
              <a:t>‹#›</a:t>
            </a:fld>
            <a:endParaRPr lang="en-GB"/>
          </a:p>
        </p:txBody>
      </p:sp>
    </p:spTree>
    <p:extLst>
      <p:ext uri="{BB962C8B-B14F-4D97-AF65-F5344CB8AC3E}">
        <p14:creationId xmlns:p14="http://schemas.microsoft.com/office/powerpoint/2010/main" val="125514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7AA9B9-A229-434F-9783-D6D651D81EA1}" type="slidenum">
              <a:rPr lang="en-GB"/>
              <a:pPr>
                <a:defRPr/>
              </a:pPr>
              <a:t>‹#›</a:t>
            </a:fld>
            <a:endParaRPr lang="en-GB"/>
          </a:p>
        </p:txBody>
      </p:sp>
    </p:spTree>
    <p:extLst>
      <p:ext uri="{BB962C8B-B14F-4D97-AF65-F5344CB8AC3E}">
        <p14:creationId xmlns:p14="http://schemas.microsoft.com/office/powerpoint/2010/main" val="70248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5915870-1C29-470F-A014-7E3EA2C2CBED}" type="slidenum">
              <a:rPr lang="en-GB"/>
              <a:pPr>
                <a:defRPr/>
              </a:pPr>
              <a:t>‹#›</a:t>
            </a:fld>
            <a:endParaRPr lang="en-GB"/>
          </a:p>
        </p:txBody>
      </p:sp>
    </p:spTree>
    <p:extLst>
      <p:ext uri="{BB962C8B-B14F-4D97-AF65-F5344CB8AC3E}">
        <p14:creationId xmlns:p14="http://schemas.microsoft.com/office/powerpoint/2010/main" val="183674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F4EDF70-3D50-400D-A249-2A3CE16ADE03}" type="slidenum">
              <a:rPr lang="en-GB"/>
              <a:pPr>
                <a:defRPr/>
              </a:pPr>
              <a:t>‹#›</a:t>
            </a:fld>
            <a:endParaRPr lang="en-GB"/>
          </a:p>
        </p:txBody>
      </p:sp>
    </p:spTree>
    <p:extLst>
      <p:ext uri="{BB962C8B-B14F-4D97-AF65-F5344CB8AC3E}">
        <p14:creationId xmlns:p14="http://schemas.microsoft.com/office/powerpoint/2010/main" val="232326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647C550-93B2-4285-87DA-21A50983B3DF}" type="slidenum">
              <a:rPr lang="en-GB"/>
              <a:pPr>
                <a:defRPr/>
              </a:pPr>
              <a:t>‹#›</a:t>
            </a:fld>
            <a:endParaRPr lang="en-GB"/>
          </a:p>
        </p:txBody>
      </p:sp>
    </p:spTree>
    <p:extLst>
      <p:ext uri="{BB962C8B-B14F-4D97-AF65-F5344CB8AC3E}">
        <p14:creationId xmlns:p14="http://schemas.microsoft.com/office/powerpoint/2010/main" val="390018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7E750B-FFA0-4641-B83E-941B7B5E19C0}" type="slidenum">
              <a:rPr lang="en-GB"/>
              <a:pPr>
                <a:defRPr/>
              </a:pPr>
              <a:t>‹#›</a:t>
            </a:fld>
            <a:endParaRPr lang="en-GB"/>
          </a:p>
        </p:txBody>
      </p:sp>
    </p:spTree>
    <p:extLst>
      <p:ext uri="{BB962C8B-B14F-4D97-AF65-F5344CB8AC3E}">
        <p14:creationId xmlns:p14="http://schemas.microsoft.com/office/powerpoint/2010/main" val="76124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33BE411-EF9A-4FE2-B47C-F299BA7D9F31}" type="slidenum">
              <a:rPr lang="en-GB"/>
              <a:pPr>
                <a:defRPr/>
              </a:pPr>
              <a:t>‹#›</a:t>
            </a:fld>
            <a:endParaRPr lang="en-GB"/>
          </a:p>
        </p:txBody>
      </p:sp>
    </p:spTree>
    <p:extLst>
      <p:ext uri="{BB962C8B-B14F-4D97-AF65-F5344CB8AC3E}">
        <p14:creationId xmlns:p14="http://schemas.microsoft.com/office/powerpoint/2010/main" val="412245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0662101-6734-44C5-B67F-5A1046E9375E}" type="slidenum">
              <a:rPr lang="en-GB"/>
              <a:pPr>
                <a:defRPr/>
              </a:pPr>
              <a:t>‹#›</a:t>
            </a:fld>
            <a:endParaRPr lang="en-GB"/>
          </a:p>
        </p:txBody>
      </p:sp>
    </p:spTree>
    <p:extLst>
      <p:ext uri="{BB962C8B-B14F-4D97-AF65-F5344CB8AC3E}">
        <p14:creationId xmlns:p14="http://schemas.microsoft.com/office/powerpoint/2010/main" val="72524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88ED819-3AD3-428A-90F0-FFA1391BB674}" type="slidenum">
              <a:rPr lang="en-GB"/>
              <a:pPr>
                <a:defRPr/>
              </a:pPr>
              <a:t>‹#›</a:t>
            </a:fld>
            <a:endParaRPr lang="en-GB"/>
          </a:p>
        </p:txBody>
      </p:sp>
    </p:spTree>
    <p:extLst>
      <p:ext uri="{BB962C8B-B14F-4D97-AF65-F5344CB8AC3E}">
        <p14:creationId xmlns:p14="http://schemas.microsoft.com/office/powerpoint/2010/main" val="114722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EF94E50-C384-4D28-978A-419B8FA9E5FB}" type="slidenum">
              <a:rPr lang="en-GB"/>
              <a:pPr>
                <a:defRPr/>
              </a:pPr>
              <a:t>‹#›</a:t>
            </a:fld>
            <a:endParaRPr lang="en-GB"/>
          </a:p>
        </p:txBody>
      </p:sp>
    </p:spTree>
    <p:extLst>
      <p:ext uri="{BB962C8B-B14F-4D97-AF65-F5344CB8AC3E}">
        <p14:creationId xmlns:p14="http://schemas.microsoft.com/office/powerpoint/2010/main" val="195168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FACB90F-07DD-428C-B291-F7552818260A}" type="slidenum">
              <a:rPr lang="en-GB"/>
              <a:pPr>
                <a:defRPr/>
              </a:pPr>
              <a:t>‹#›</a:t>
            </a:fld>
            <a:endParaRPr lang="en-GB"/>
          </a:p>
        </p:txBody>
      </p:sp>
    </p:spTree>
    <p:extLst>
      <p:ext uri="{BB962C8B-B14F-4D97-AF65-F5344CB8AC3E}">
        <p14:creationId xmlns:p14="http://schemas.microsoft.com/office/powerpoint/2010/main" val="302472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608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267156E8-8F98-45CB-9D76-EBE8365B2E38}"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2"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755576" y="2204864"/>
            <a:ext cx="7772400" cy="1736725"/>
          </a:xfrm>
        </p:spPr>
        <p:txBody>
          <a:bodyPr/>
          <a:lstStyle/>
          <a:p>
            <a:pPr eaLnBrk="1" hangingPunct="1"/>
            <a:r>
              <a:rPr lang="en-GB" sz="6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Believers’ Baptism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234480" cy="731912"/>
          </a:xfrm>
        </p:spPr>
        <p:txBody>
          <a:bodyPr/>
          <a:lstStyle/>
          <a:p>
            <a:pPr marL="0" indent="0">
              <a:buNone/>
            </a:pPr>
            <a:r>
              <a:rPr lang="en-US" dirty="0">
                <a:latin typeface="Arial" panose="020B0604020202020204" pitchFamily="34" charset="0"/>
                <a:cs typeface="Arial" panose="020B0604020202020204" pitchFamily="34" charset="0"/>
              </a:rPr>
              <a:t>Why?</a:t>
            </a:r>
          </a:p>
        </p:txBody>
      </p:sp>
      <p:sp>
        <p:nvSpPr>
          <p:cNvPr id="4" name="TextBox 3">
            <a:extLst>
              <a:ext uri="{FF2B5EF4-FFF2-40B4-BE49-F238E27FC236}">
                <a16:creationId xmlns:a16="http://schemas.microsoft.com/office/drawing/2014/main" id="{ADA9E73E-31AA-7845-9B22-5961F6793BA4}"/>
              </a:ext>
            </a:extLst>
          </p:cNvPr>
          <p:cNvSpPr txBox="1"/>
          <p:nvPr/>
        </p:nvSpPr>
        <p:spPr>
          <a:xfrm>
            <a:off x="2206516" y="5085184"/>
            <a:ext cx="6264696" cy="923330"/>
          </a:xfrm>
          <a:prstGeom prst="rect">
            <a:avLst/>
          </a:prstGeom>
          <a:noFill/>
        </p:spPr>
        <p:txBody>
          <a:bodyPr wrap="square" rtlCol="0">
            <a:spAutoFit/>
          </a:bodyPr>
          <a:lstStyle/>
          <a:p>
            <a:r>
              <a:rPr lang="en-US" b="1" dirty="0"/>
              <a:t>Verse: </a:t>
            </a:r>
            <a:r>
              <a:rPr lang="en-US" dirty="0"/>
              <a:t>Acts 2: </a:t>
            </a:r>
            <a:r>
              <a:rPr lang="en-GB" b="1" baseline="30000" dirty="0"/>
              <a:t>38 </a:t>
            </a:r>
            <a:r>
              <a:rPr lang="en-GB" dirty="0"/>
              <a:t>Peter replied, “Repent and be baptized, every one of you, in the name of Jesus Christ for the forgiveness of your sins.</a:t>
            </a:r>
            <a:endParaRPr lang="en-US" dirty="0"/>
          </a:p>
        </p:txBody>
      </p:sp>
      <p:sp>
        <p:nvSpPr>
          <p:cNvPr id="5" name="TextBox 4">
            <a:extLst>
              <a:ext uri="{FF2B5EF4-FFF2-40B4-BE49-F238E27FC236}">
                <a16:creationId xmlns:a16="http://schemas.microsoft.com/office/drawing/2014/main" id="{60164812-3336-A24F-846D-E68788BF3D59}"/>
              </a:ext>
            </a:extLst>
          </p:cNvPr>
          <p:cNvSpPr txBox="1"/>
          <p:nvPr/>
        </p:nvSpPr>
        <p:spPr>
          <a:xfrm>
            <a:off x="2206516" y="3501008"/>
            <a:ext cx="6695872" cy="1200329"/>
          </a:xfrm>
          <a:prstGeom prst="rect">
            <a:avLst/>
          </a:prstGeom>
          <a:noFill/>
        </p:spPr>
        <p:txBody>
          <a:bodyPr wrap="none" rtlCol="0">
            <a:sp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Jesus says to do it - obedience</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Signifies the believers’ death and resurrection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Identifying with Jesus</a:t>
            </a:r>
          </a:p>
        </p:txBody>
      </p:sp>
      <p:sp>
        <p:nvSpPr>
          <p:cNvPr id="6" name="Rectangle 5">
            <a:extLst>
              <a:ext uri="{FF2B5EF4-FFF2-40B4-BE49-F238E27FC236}">
                <a16:creationId xmlns:a16="http://schemas.microsoft.com/office/drawing/2014/main" id="{D79532BF-DD43-374A-805C-427D58859CCE}"/>
              </a:ext>
            </a:extLst>
          </p:cNvPr>
          <p:cNvSpPr/>
          <p:nvPr/>
        </p:nvSpPr>
        <p:spPr>
          <a:xfrm>
            <a:off x="2206516" y="2221252"/>
            <a:ext cx="4572000" cy="1292662"/>
          </a:xfrm>
          <a:prstGeom prst="rect">
            <a:avLst/>
          </a:prstGeom>
        </p:spPr>
        <p:txBody>
          <a:bodyPr>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Jesus set an example</a:t>
            </a: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Jesus was baptised by John the Baptist </a:t>
            </a:r>
            <a:r>
              <a:rPr lang="en-GB" dirty="0">
                <a:latin typeface="Arial" panose="020B0604020202020204" pitchFamily="34" charset="0"/>
                <a:cs typeface="Arial" panose="020B0604020202020204" pitchFamily="34" charset="0"/>
              </a:rPr>
              <a:t>(Mathew 3:13-17; Mark 1:9-11; Luke 3:21-22).</a:t>
            </a:r>
          </a:p>
        </p:txBody>
      </p:sp>
    </p:spTree>
    <p:extLst>
      <p:ext uri="{BB962C8B-B14F-4D97-AF65-F5344CB8AC3E}">
        <p14:creationId xmlns:p14="http://schemas.microsoft.com/office/powerpoint/2010/main" val="199000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1000"/>
                                        <p:tgtEl>
                                          <p:spTgt spid="4">
                                            <p:txEl>
                                              <p:pRg st="0" end="0"/>
                                            </p:txEl>
                                          </p:spTgt>
                                        </p:tgtEl>
                                      </p:cBhvr>
                                    </p:animEffect>
                                    <p:anim calcmode="lin" valueType="num">
                                      <p:cBhvr>
                                        <p:cTn id="3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594520" cy="947936"/>
          </a:xfrm>
        </p:spPr>
        <p:txBody>
          <a:bodyPr/>
          <a:lstStyle/>
          <a:p>
            <a:pPr marL="0" indent="0">
              <a:buNone/>
            </a:pPr>
            <a:r>
              <a:rPr lang="en-US" dirty="0">
                <a:latin typeface="Arial" panose="020B0604020202020204" pitchFamily="34" charset="0"/>
                <a:cs typeface="Arial" panose="020B0604020202020204" pitchFamily="34" charset="0"/>
              </a:rPr>
              <a:t>How?</a:t>
            </a:r>
          </a:p>
        </p:txBody>
      </p:sp>
      <p:sp>
        <p:nvSpPr>
          <p:cNvPr id="4" name="TextBox 3">
            <a:extLst>
              <a:ext uri="{FF2B5EF4-FFF2-40B4-BE49-F238E27FC236}">
                <a16:creationId xmlns:a16="http://schemas.microsoft.com/office/drawing/2014/main" id="{D08CAB8E-5049-5B4F-A071-6C5BB57CA3AA}"/>
              </a:ext>
            </a:extLst>
          </p:cNvPr>
          <p:cNvSpPr txBox="1"/>
          <p:nvPr/>
        </p:nvSpPr>
        <p:spPr>
          <a:xfrm>
            <a:off x="2195736" y="1905000"/>
            <a:ext cx="6797054" cy="1107996"/>
          </a:xfrm>
          <a:prstGeom prst="rect">
            <a:avLst/>
          </a:prstGeom>
          <a:noFill/>
        </p:spPr>
        <p:txBody>
          <a:bodyPr wrap="non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Full immersion in water (Greek word ‘</a:t>
            </a:r>
            <a:r>
              <a:rPr lang="en-US" sz="2400" dirty="0" err="1">
                <a:latin typeface="Arial" panose="020B0604020202020204" pitchFamily="34" charset="0"/>
                <a:cs typeface="Arial" panose="020B0604020202020204" pitchFamily="34" charset="0"/>
              </a:rPr>
              <a:t>baptizo</a:t>
            </a:r>
            <a:r>
              <a:rPr lang="en-US" sz="24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endParaRPr lang="en-US" dirty="0"/>
          </a:p>
        </p:txBody>
      </p:sp>
      <p:sp>
        <p:nvSpPr>
          <p:cNvPr id="5" name="Rectangle 4">
            <a:extLst>
              <a:ext uri="{FF2B5EF4-FFF2-40B4-BE49-F238E27FC236}">
                <a16:creationId xmlns:a16="http://schemas.microsoft.com/office/drawing/2014/main" id="{B37E9952-E646-B243-A23C-2B91D3511578}"/>
              </a:ext>
            </a:extLst>
          </p:cNvPr>
          <p:cNvSpPr/>
          <p:nvPr/>
        </p:nvSpPr>
        <p:spPr>
          <a:xfrm>
            <a:off x="2211926" y="2708920"/>
            <a:ext cx="4572000" cy="3416320"/>
          </a:xfrm>
          <a:prstGeom prst="rect">
            <a:avLst/>
          </a:prstGeom>
        </p:spPr>
        <p:txBody>
          <a:bodyPr>
            <a:spAutoFit/>
          </a:bodyPr>
          <a:lstStyle/>
          <a:p>
            <a:r>
              <a:rPr lang="en-GB" b="1" i="1" dirty="0">
                <a:latin typeface="Arial" panose="020B0604020202020204" pitchFamily="34" charset="0"/>
                <a:cs typeface="Arial" panose="020B0604020202020204" pitchFamily="34" charset="0"/>
              </a:rPr>
              <a:t>Verse</a:t>
            </a:r>
            <a:r>
              <a:rPr lang="en-GB" i="1" dirty="0">
                <a:latin typeface="Arial" panose="020B0604020202020204" pitchFamily="34" charset="0"/>
                <a:cs typeface="Arial" panose="020B0604020202020204" pitchFamily="34" charset="0"/>
              </a:rPr>
              <a:t> – Acts 16: </a:t>
            </a:r>
            <a:r>
              <a:rPr lang="en-GB" b="1" i="1" baseline="30000" dirty="0">
                <a:latin typeface="Arial" panose="020B0604020202020204" pitchFamily="34" charset="0"/>
                <a:cs typeface="Arial" panose="020B0604020202020204" pitchFamily="34" charset="0"/>
              </a:rPr>
              <a:t>31 </a:t>
            </a:r>
            <a:r>
              <a:rPr lang="en-GB" i="1" dirty="0">
                <a:latin typeface="Arial" panose="020B0604020202020204" pitchFamily="34" charset="0"/>
                <a:cs typeface="Arial" panose="020B0604020202020204" pitchFamily="34" charset="0"/>
              </a:rPr>
              <a:t>They replied, “Believe in the Lord Jesus, and you will be saved—you and your household.” </a:t>
            </a:r>
            <a:r>
              <a:rPr lang="en-GB" b="1" i="1" baseline="30000" dirty="0">
                <a:latin typeface="Arial" panose="020B0604020202020204" pitchFamily="34" charset="0"/>
                <a:cs typeface="Arial" panose="020B0604020202020204" pitchFamily="34" charset="0"/>
              </a:rPr>
              <a:t>32 </a:t>
            </a:r>
            <a:r>
              <a:rPr lang="en-GB" i="1" dirty="0">
                <a:latin typeface="Arial" panose="020B0604020202020204" pitchFamily="34" charset="0"/>
                <a:cs typeface="Arial" panose="020B0604020202020204" pitchFamily="34" charset="0"/>
              </a:rPr>
              <a:t>Then they spoke the word of the Lord to him and to all the others in his house. </a:t>
            </a:r>
            <a:r>
              <a:rPr lang="en-GB" b="1" i="1" baseline="30000" dirty="0">
                <a:latin typeface="Arial" panose="020B0604020202020204" pitchFamily="34" charset="0"/>
                <a:cs typeface="Arial" panose="020B0604020202020204" pitchFamily="34" charset="0"/>
              </a:rPr>
              <a:t>33 </a:t>
            </a:r>
            <a:r>
              <a:rPr lang="en-GB" i="1" dirty="0">
                <a:latin typeface="Arial" panose="020B0604020202020204" pitchFamily="34" charset="0"/>
                <a:cs typeface="Arial" panose="020B0604020202020204" pitchFamily="34" charset="0"/>
              </a:rPr>
              <a:t>At that hour of the night the jailer took them and washed their wounds; then immediately he and all his household were baptized. </a:t>
            </a:r>
            <a:r>
              <a:rPr lang="en-GB" b="1" i="1" baseline="30000" dirty="0">
                <a:latin typeface="Arial" panose="020B0604020202020204" pitchFamily="34" charset="0"/>
                <a:cs typeface="Arial" panose="020B0604020202020204" pitchFamily="34" charset="0"/>
              </a:rPr>
              <a:t>34 </a:t>
            </a:r>
            <a:r>
              <a:rPr lang="en-GB" i="1" dirty="0">
                <a:latin typeface="Arial" panose="020B0604020202020204" pitchFamily="34" charset="0"/>
                <a:cs typeface="Arial" panose="020B0604020202020204" pitchFamily="34" charset="0"/>
              </a:rPr>
              <a:t>The jailer brought them into his house and set a meal before them; he was filled with joy because he had come to believe in God—he and his whole household. </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95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594520" cy="947936"/>
          </a:xfrm>
        </p:spPr>
        <p:txBody>
          <a:bodyPr/>
          <a:lstStyle/>
          <a:p>
            <a:pPr marL="0" indent="0">
              <a:buNone/>
            </a:pPr>
            <a:r>
              <a:rPr lang="en-US" dirty="0">
                <a:latin typeface="Arial" panose="020B0604020202020204" pitchFamily="34" charset="0"/>
                <a:cs typeface="Arial" panose="020B0604020202020204" pitchFamily="34" charset="0"/>
              </a:rPr>
              <a:t>How?</a:t>
            </a:r>
          </a:p>
        </p:txBody>
      </p:sp>
      <p:sp>
        <p:nvSpPr>
          <p:cNvPr id="6" name="Rectangle 5">
            <a:extLst>
              <a:ext uri="{FF2B5EF4-FFF2-40B4-BE49-F238E27FC236}">
                <a16:creationId xmlns:a16="http://schemas.microsoft.com/office/drawing/2014/main" id="{850C4EFF-F935-8947-ADE0-ECE2446E688E}"/>
              </a:ext>
            </a:extLst>
          </p:cNvPr>
          <p:cNvSpPr/>
          <p:nvPr/>
        </p:nvSpPr>
        <p:spPr>
          <a:xfrm>
            <a:off x="2075562" y="1905368"/>
            <a:ext cx="5883655" cy="3785652"/>
          </a:xfrm>
          <a:prstGeom prst="rect">
            <a:avLst/>
          </a:prstGeom>
        </p:spPr>
        <p:txBody>
          <a:bodyPr wrap="square">
            <a:spAutoFit/>
          </a:bodyPr>
          <a:lstStyle/>
          <a:p>
            <a:r>
              <a:rPr lang="en-GB" sz="1600" dirty="0">
                <a:solidFill>
                  <a:srgbClr val="FFFFFF"/>
                </a:solidFill>
                <a:latin typeface="Arial" panose="020B0604020202020204" pitchFamily="34" charset="0"/>
                <a:cs typeface="Arial" panose="020B0604020202020204" pitchFamily="34" charset="0"/>
              </a:rPr>
              <a:t>Getting married is a sign of being serious about a relationship with someone else. In the same way, getting baptised is a sign of being serious about a relationship with God and being committed to living His way.</a:t>
            </a:r>
          </a:p>
          <a:p>
            <a:r>
              <a:rPr lang="en-GB" sz="1600" dirty="0">
                <a:solidFill>
                  <a:srgbClr val="FFFFFF"/>
                </a:solidFill>
                <a:latin typeface="Arial" panose="020B0604020202020204" pitchFamily="34" charset="0"/>
                <a:cs typeface="Arial" panose="020B0604020202020204" pitchFamily="34" charset="0"/>
              </a:rPr>
              <a:t>Before the baptism service, most churches have a baptism course, where the candidate will look at what the Bible says about baptism and living as a Christian. They may do this with the Minister or Pastor of their church, a Youth Leader or an older and wiser member of the church.</a:t>
            </a:r>
          </a:p>
          <a:p>
            <a:r>
              <a:rPr lang="en-GB" sz="1600" dirty="0">
                <a:solidFill>
                  <a:srgbClr val="FFFFFF"/>
                </a:solidFill>
                <a:latin typeface="Arial" panose="020B0604020202020204" pitchFamily="34" charset="0"/>
                <a:cs typeface="Arial" panose="020B0604020202020204" pitchFamily="34" charset="0"/>
              </a:rPr>
              <a:t>The person being baptised usually asks a friend to hold their towel, and they may have some close friends who will pray for them during the service. There is usually a time when they talk about how they became a Christian and why they are being baptised – this may be an interview, or the person may just talk. This is called a </a:t>
            </a:r>
            <a:r>
              <a:rPr lang="en-GB" sz="1600" b="1" u="sng" dirty="0">
                <a:solidFill>
                  <a:srgbClr val="FFFFFF"/>
                </a:solidFill>
                <a:latin typeface="Arial" panose="020B0604020202020204" pitchFamily="34" charset="0"/>
                <a:cs typeface="Arial" panose="020B0604020202020204" pitchFamily="34" charset="0"/>
              </a:rPr>
              <a:t>testimony</a:t>
            </a:r>
            <a:r>
              <a:rPr lang="en-GB" sz="1600" dirty="0">
                <a:solidFill>
                  <a:srgbClr val="FFFFFF"/>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12066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594520" cy="947936"/>
          </a:xfrm>
        </p:spPr>
        <p:txBody>
          <a:bodyPr/>
          <a:lstStyle/>
          <a:p>
            <a:pPr marL="0" indent="0">
              <a:buNone/>
            </a:pPr>
            <a:r>
              <a:rPr lang="en-US" dirty="0">
                <a:latin typeface="Arial" panose="020B0604020202020204" pitchFamily="34" charset="0"/>
                <a:cs typeface="Arial" panose="020B0604020202020204" pitchFamily="34" charset="0"/>
              </a:rPr>
              <a:t>How?</a:t>
            </a:r>
          </a:p>
        </p:txBody>
      </p:sp>
      <p:sp>
        <p:nvSpPr>
          <p:cNvPr id="4" name="Rectangle 3">
            <a:extLst>
              <a:ext uri="{FF2B5EF4-FFF2-40B4-BE49-F238E27FC236}">
                <a16:creationId xmlns:a16="http://schemas.microsoft.com/office/drawing/2014/main" id="{7F0EA846-40AD-7B4E-A1EA-DCE3370C1768}"/>
              </a:ext>
            </a:extLst>
          </p:cNvPr>
          <p:cNvSpPr/>
          <p:nvPr/>
        </p:nvSpPr>
        <p:spPr>
          <a:xfrm>
            <a:off x="1907704" y="1905000"/>
            <a:ext cx="6400800" cy="4801314"/>
          </a:xfrm>
          <a:prstGeom prst="rect">
            <a:avLst/>
          </a:prstGeom>
        </p:spPr>
        <p:txBody>
          <a:bodyPr wrap="square">
            <a:spAutoFit/>
          </a:bodyPr>
          <a:lstStyle/>
          <a:p>
            <a:r>
              <a:rPr lang="en-GB" dirty="0">
                <a:solidFill>
                  <a:srgbClr val="FFFFFF"/>
                </a:solidFill>
                <a:latin typeface="Arial" panose="020B0604020202020204" pitchFamily="34" charset="0"/>
                <a:cs typeface="Arial" panose="020B0604020202020204" pitchFamily="34" charset="0"/>
              </a:rPr>
              <a:t>The baptising may be done by the church Minister or Pastor. In independent churches it may be done by an Elder, or anyone who has played an important part in the candidate’s spiritual life. Young people may be baptised by their youth leaders or other young people in the church.</a:t>
            </a:r>
          </a:p>
          <a:p>
            <a:r>
              <a:rPr lang="en-GB" dirty="0">
                <a:solidFill>
                  <a:srgbClr val="FFFFFF"/>
                </a:solidFill>
                <a:latin typeface="Arial" panose="020B0604020202020204" pitchFamily="34" charset="0"/>
                <a:cs typeface="Arial" panose="020B0604020202020204" pitchFamily="34" charset="0"/>
              </a:rPr>
              <a:t>Just like in a marriage ceremony, the person baptised will be asked some big questions during their baptism:</a:t>
            </a:r>
          </a:p>
          <a:p>
            <a:r>
              <a:rPr lang="en-GB" i="1" dirty="0">
                <a:latin typeface="Arial" panose="020B0604020202020204" pitchFamily="34" charset="0"/>
                <a:cs typeface="Arial" panose="020B0604020202020204" pitchFamily="34" charset="0"/>
              </a:rPr>
              <a:t>‘Do you acknowledge Jesus Christ as your Saviour and Lord?’</a:t>
            </a:r>
          </a:p>
          <a:p>
            <a:r>
              <a:rPr lang="en-GB" i="1" dirty="0">
                <a:latin typeface="Arial" panose="020B0604020202020204" pitchFamily="34" charset="0"/>
                <a:cs typeface="Arial" panose="020B0604020202020204" pitchFamily="34" charset="0"/>
              </a:rPr>
              <a:t>‘Do you promise with the help of the Holy Spirit to love and serve God for the rest of your life?’</a:t>
            </a:r>
          </a:p>
          <a:p>
            <a:r>
              <a:rPr lang="en-GB" dirty="0">
                <a:solidFill>
                  <a:srgbClr val="FFFFFF"/>
                </a:solidFill>
                <a:latin typeface="Arial" panose="020B0604020202020204" pitchFamily="34" charset="0"/>
                <a:cs typeface="Arial" panose="020B0604020202020204" pitchFamily="34" charset="0"/>
              </a:rPr>
              <a:t>After agreeing the Minister would say the words ‘</a:t>
            </a:r>
            <a:r>
              <a:rPr lang="en-GB" i="1" dirty="0">
                <a:solidFill>
                  <a:srgbClr val="FFFFFF"/>
                </a:solidFill>
                <a:latin typeface="Arial" panose="020B0604020202020204" pitchFamily="34" charset="0"/>
                <a:cs typeface="Arial" panose="020B0604020202020204" pitchFamily="34" charset="0"/>
              </a:rPr>
              <a:t>I baptise you </a:t>
            </a:r>
            <a:r>
              <a:rPr lang="en-GB" b="1" i="1" u="sng" dirty="0">
                <a:solidFill>
                  <a:srgbClr val="FFFFFF"/>
                </a:solidFill>
                <a:latin typeface="Arial" panose="020B0604020202020204" pitchFamily="34" charset="0"/>
                <a:cs typeface="Arial" panose="020B0604020202020204" pitchFamily="34" charset="0"/>
              </a:rPr>
              <a:t>in the name of the Father the Son and the Holy Spirit’ </a:t>
            </a:r>
            <a:r>
              <a:rPr lang="en-GB" dirty="0">
                <a:solidFill>
                  <a:srgbClr val="FFFFFF"/>
                </a:solidFill>
                <a:latin typeface="Arial" panose="020B0604020202020204" pitchFamily="34" charset="0"/>
                <a:cs typeface="Arial" panose="020B0604020202020204" pitchFamily="34" charset="0"/>
              </a:rPr>
              <a:t>then the Minister lowers them under the water,’ as a symbol of their dying to their old life, and raises them back up again as a symbol of their desire to live a new life with Jesus as Lord – or ‘the boss’!</a:t>
            </a:r>
          </a:p>
        </p:txBody>
      </p:sp>
    </p:spTree>
    <p:extLst>
      <p:ext uri="{BB962C8B-B14F-4D97-AF65-F5344CB8AC3E}">
        <p14:creationId xmlns:p14="http://schemas.microsoft.com/office/powerpoint/2010/main" val="4271366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Believer’s Baptism</a:t>
            </a:r>
          </a:p>
        </p:txBody>
      </p:sp>
      <p:sp>
        <p:nvSpPr>
          <p:cNvPr id="8195" name="Text Box 7"/>
          <p:cNvSpPr txBox="1">
            <a:spLocks noChangeArrowheads="1"/>
          </p:cNvSpPr>
          <p:nvPr/>
        </p:nvSpPr>
        <p:spPr bwMode="auto">
          <a:xfrm>
            <a:off x="250825" y="1700213"/>
            <a:ext cx="86423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800" dirty="0">
                <a:latin typeface="Arial" panose="020B0604020202020204" pitchFamily="34" charset="0"/>
                <a:cs typeface="Arial" panose="020B0604020202020204" pitchFamily="34" charset="0"/>
              </a:rPr>
              <a:t>Produce a leaflet to give to people enquiring about Believer’s Baptism.</a:t>
            </a:r>
          </a:p>
          <a:p>
            <a:pPr eaLnBrk="1" hangingPunct="1"/>
            <a:endParaRPr lang="en-GB" sz="2800" dirty="0">
              <a:latin typeface="Arial" panose="020B0604020202020204" pitchFamily="34" charset="0"/>
              <a:cs typeface="Arial" panose="020B0604020202020204" pitchFamily="34" charset="0"/>
            </a:endParaRPr>
          </a:p>
          <a:p>
            <a:pPr eaLnBrk="1" hangingPunct="1"/>
            <a:r>
              <a:rPr lang="en-GB" sz="2800" dirty="0">
                <a:latin typeface="Arial" panose="020B0604020202020204" pitchFamily="34" charset="0"/>
                <a:cs typeface="Arial" panose="020B0604020202020204" pitchFamily="34" charset="0"/>
              </a:rPr>
              <a:t>Explain what it is, who can take part and why it is important.</a:t>
            </a:r>
          </a:p>
        </p:txBody>
      </p:sp>
      <p:pic>
        <p:nvPicPr>
          <p:cNvPr id="8196" name="Picture 9" descr="42819"/>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483768" y="3789040"/>
            <a:ext cx="3851275"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1384300"/>
          </a:xfrm>
        </p:spPr>
        <p:txBody>
          <a:bodyPr/>
          <a:lstStyle/>
          <a:p>
            <a:pPr eaLnBrk="1" hangingPunct="1"/>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Believer’s Baptism</a:t>
            </a:r>
          </a:p>
        </p:txBody>
      </p:sp>
      <p:sp>
        <p:nvSpPr>
          <p:cNvPr id="26627" name="Rectangle 3"/>
          <p:cNvSpPr>
            <a:spLocks noGrp="1" noChangeArrowheads="1"/>
          </p:cNvSpPr>
          <p:nvPr>
            <p:ph type="body" idx="1"/>
          </p:nvPr>
        </p:nvSpPr>
        <p:spPr>
          <a:xfrm>
            <a:off x="250825" y="1557338"/>
            <a:ext cx="8642350" cy="4895850"/>
          </a:xfrm>
        </p:spPr>
        <p:txBody>
          <a:bodyPr/>
          <a:lstStyle/>
          <a:p>
            <a:pPr eaLnBrk="1" hangingPunct="1">
              <a:lnSpc>
                <a:spcPct val="90000"/>
              </a:lnSpc>
            </a:pPr>
            <a:r>
              <a:rPr lang="en-GB" sz="2800" dirty="0">
                <a:effectLst/>
                <a:latin typeface="Arial" panose="020B0604020202020204" pitchFamily="34" charset="0"/>
                <a:cs typeface="Arial" panose="020B0604020202020204" pitchFamily="34" charset="0"/>
              </a:rPr>
              <a:t>Who’s example are Christians following when they choose Believer’s Baptism?</a:t>
            </a:r>
          </a:p>
          <a:p>
            <a:pPr eaLnBrk="1" hangingPunct="1">
              <a:lnSpc>
                <a:spcPct val="90000"/>
              </a:lnSpc>
            </a:pPr>
            <a:r>
              <a:rPr lang="en-GB" sz="2800" dirty="0">
                <a:effectLst/>
                <a:latin typeface="Arial" panose="020B0604020202020204" pitchFamily="34" charset="0"/>
                <a:cs typeface="Arial" panose="020B0604020202020204" pitchFamily="34" charset="0"/>
              </a:rPr>
              <a:t>What happens during a Believer’s Baptism?</a:t>
            </a:r>
          </a:p>
          <a:p>
            <a:pPr eaLnBrk="1" hangingPunct="1">
              <a:lnSpc>
                <a:spcPct val="90000"/>
              </a:lnSpc>
            </a:pPr>
            <a:r>
              <a:rPr lang="en-GB" sz="2800" dirty="0">
                <a:effectLst/>
                <a:latin typeface="Arial" panose="020B0604020202020204" pitchFamily="34" charset="0"/>
                <a:cs typeface="Arial" panose="020B0604020202020204" pitchFamily="34" charset="0"/>
              </a:rPr>
              <a:t>What does being immersed symbolise?</a:t>
            </a:r>
          </a:p>
          <a:p>
            <a:pPr eaLnBrk="1" hangingPunct="1">
              <a:lnSpc>
                <a:spcPct val="90000"/>
              </a:lnSpc>
            </a:pPr>
            <a:r>
              <a:rPr lang="en-GB" sz="2800" dirty="0">
                <a:effectLst/>
                <a:latin typeface="Arial" panose="020B0604020202020204" pitchFamily="34" charset="0"/>
                <a:cs typeface="Arial" panose="020B0604020202020204" pitchFamily="34" charset="0"/>
              </a:rPr>
              <a:t>What advice might you give someone considering Believer’s Baptism?</a:t>
            </a:r>
          </a:p>
          <a:p>
            <a:pPr eaLnBrk="1" hangingPunct="1">
              <a:lnSpc>
                <a:spcPct val="90000"/>
              </a:lnSpc>
            </a:pPr>
            <a:r>
              <a:rPr lang="en-GB" sz="2800" dirty="0">
                <a:effectLst/>
                <a:latin typeface="Arial" panose="020B0604020202020204" pitchFamily="34" charset="0"/>
                <a:cs typeface="Arial" panose="020B0604020202020204" pitchFamily="34" charset="0"/>
              </a:rPr>
              <a:t>Should Believer’s baptism be a private or public ceremony?</a:t>
            </a:r>
          </a:p>
          <a:p>
            <a:pPr eaLnBrk="1" hangingPunct="1">
              <a:lnSpc>
                <a:spcPct val="90000"/>
              </a:lnSpc>
            </a:pPr>
            <a:r>
              <a:rPr lang="en-GB" sz="2800" dirty="0">
                <a:effectLst/>
                <a:latin typeface="Arial" panose="020B0604020202020204" pitchFamily="34" charset="0"/>
                <a:cs typeface="Arial" panose="020B0604020202020204" pitchFamily="34" charset="0"/>
              </a:rPr>
              <a:t>Why might people choose Believer’s Baptism rather than confirmation?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down)">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down)">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down)">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down)">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ipe(down)">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wipe(down)">
                                      <p:cBhvr>
                                        <p:cTn id="32"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576" y="1556792"/>
            <a:ext cx="8229600" cy="1384300"/>
          </a:xfrm>
        </p:spPr>
        <p:txBody>
          <a:bodyPr/>
          <a:lstStyle/>
          <a:p>
            <a:pPr eaLnBrk="1" hangingPunct="1"/>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Homework Week 1</a:t>
            </a:r>
          </a:p>
        </p:txBody>
      </p:sp>
      <p:sp>
        <p:nvSpPr>
          <p:cNvPr id="11268" name="Rectangle 9"/>
          <p:cNvSpPr>
            <a:spLocks noChangeArrowheads="1"/>
          </p:cNvSpPr>
          <p:nvPr/>
        </p:nvSpPr>
        <p:spPr bwMode="auto">
          <a:xfrm>
            <a:off x="438690" y="3140968"/>
            <a:ext cx="82438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2800" dirty="0">
                <a:latin typeface="Arial" panose="020B0604020202020204" pitchFamily="34" charset="0"/>
                <a:cs typeface="Arial" panose="020B0604020202020204" pitchFamily="34" charset="0"/>
              </a:rPr>
              <a:t>Review the work done so far on your leaflet and think about how it can be improved.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332656"/>
            <a:ext cx="8229600" cy="1384300"/>
          </a:xfrm>
        </p:spPr>
        <p:txBody>
          <a:bodyPr/>
          <a:lstStyle/>
          <a:p>
            <a:pPr eaLnBrk="1" hangingPunct="1"/>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Learning Objectives:</a:t>
            </a:r>
          </a:p>
        </p:txBody>
      </p:sp>
      <p:sp>
        <p:nvSpPr>
          <p:cNvPr id="18435" name="Rectangle 3"/>
          <p:cNvSpPr>
            <a:spLocks noGrp="1" noChangeArrowheads="1"/>
          </p:cNvSpPr>
          <p:nvPr>
            <p:ph type="body" idx="1"/>
          </p:nvPr>
        </p:nvSpPr>
        <p:spPr>
          <a:xfrm>
            <a:off x="1187624" y="2420888"/>
            <a:ext cx="8229600" cy="1944117"/>
          </a:xfrm>
        </p:spPr>
        <p:txBody>
          <a:bodyPr/>
          <a:lstStyle/>
          <a:p>
            <a:pPr eaLnBrk="1" hangingPunct="1">
              <a:buFontTx/>
              <a:buNone/>
            </a:pPr>
            <a:r>
              <a:rPr lang="en-GB" sz="2800" dirty="0">
                <a:effectLst/>
                <a:latin typeface="Arial" panose="020B0604020202020204" pitchFamily="34" charset="0"/>
                <a:cs typeface="Arial" panose="020B0604020202020204" pitchFamily="34" charset="0"/>
              </a:rPr>
              <a:t>By the end of this lesson you should:</a:t>
            </a:r>
          </a:p>
          <a:p>
            <a:pPr eaLnBrk="1" hangingPunct="1"/>
            <a:r>
              <a:rPr lang="en-GB" sz="2800" dirty="0">
                <a:effectLst/>
                <a:latin typeface="Arial" panose="020B0604020202020204" pitchFamily="34" charset="0"/>
                <a:cs typeface="Arial" panose="020B0604020202020204" pitchFamily="34" charset="0"/>
              </a:rPr>
              <a:t>know what happens in a baptism </a:t>
            </a:r>
          </a:p>
          <a:p>
            <a:pPr eaLnBrk="1" hangingPunct="1"/>
            <a:r>
              <a:rPr lang="en-GB" sz="2800" dirty="0">
                <a:effectLst/>
                <a:latin typeface="Arial" panose="020B0604020202020204" pitchFamily="34" charset="0"/>
                <a:cs typeface="Arial" panose="020B0604020202020204" pitchFamily="34" charset="0"/>
              </a:rPr>
              <a:t>understand why Christians are baptised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CBBDB-5BF0-B14D-9FA2-FF9DB024BEC7}"/>
              </a:ext>
            </a:extLst>
          </p:cNvPr>
          <p:cNvSpPr>
            <a:spLocks noGrp="1"/>
          </p:cNvSpPr>
          <p:nvPr>
            <p:ph type="title"/>
          </p:nvPr>
        </p:nvSpPr>
        <p:spPr>
          <a:xfrm>
            <a:off x="467544" y="1196752"/>
            <a:ext cx="8229600" cy="1384300"/>
          </a:xfrm>
        </p:spPr>
        <p:txBody>
          <a:bodyPr/>
          <a:lstStyle/>
          <a:p>
            <a:r>
              <a:rPr lang="en-US" dirty="0">
                <a:latin typeface="Arial" panose="020B0604020202020204" pitchFamily="34" charset="0"/>
                <a:cs typeface="Arial" panose="020B0604020202020204" pitchFamily="34" charset="0"/>
              </a:rPr>
              <a:t>What do you already know about baptism?</a:t>
            </a:r>
          </a:p>
        </p:txBody>
      </p:sp>
      <p:sp>
        <p:nvSpPr>
          <p:cNvPr id="3" name="Content Placeholder 2">
            <a:extLst>
              <a:ext uri="{FF2B5EF4-FFF2-40B4-BE49-F238E27FC236}">
                <a16:creationId xmlns:a16="http://schemas.microsoft.com/office/drawing/2014/main" id="{00BBFA0C-363B-814A-9F50-98D1B6636D6D}"/>
              </a:ext>
            </a:extLst>
          </p:cNvPr>
          <p:cNvSpPr>
            <a:spLocks noGrp="1"/>
          </p:cNvSpPr>
          <p:nvPr>
            <p:ph idx="1"/>
          </p:nvPr>
        </p:nvSpPr>
        <p:spPr>
          <a:xfrm>
            <a:off x="683568" y="2996952"/>
            <a:ext cx="3754760" cy="947936"/>
          </a:xfrm>
        </p:spPr>
        <p:txBody>
          <a:bodyPr/>
          <a:lstStyle/>
          <a:p>
            <a:r>
              <a:rPr lang="en-US" dirty="0">
                <a:latin typeface="Arial" panose="020B0604020202020204" pitchFamily="34" charset="0"/>
                <a:cs typeface="Arial" panose="020B0604020202020204" pitchFamily="34" charset="0"/>
              </a:rPr>
              <a:t>Discuss in pairs</a:t>
            </a:r>
          </a:p>
        </p:txBody>
      </p:sp>
    </p:spTree>
    <p:extLst>
      <p:ext uri="{BB962C8B-B14F-4D97-AF65-F5344CB8AC3E}">
        <p14:creationId xmlns:p14="http://schemas.microsoft.com/office/powerpoint/2010/main" val="96184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C9FD4-C159-4847-B745-5B6095FFB5C3}"/>
              </a:ext>
            </a:extLst>
          </p:cNvPr>
          <p:cNvSpPr>
            <a:spLocks noGrp="1"/>
          </p:cNvSpPr>
          <p:nvPr>
            <p:ph type="title"/>
          </p:nvPr>
        </p:nvSpPr>
        <p:spPr>
          <a:xfrm>
            <a:off x="467544" y="2132856"/>
            <a:ext cx="8229600" cy="1384300"/>
          </a:xfrm>
        </p:spPr>
        <p:txBody>
          <a:bodyPr/>
          <a:lstStyle/>
          <a:p>
            <a:r>
              <a:rPr lang="en-US" dirty="0">
                <a:latin typeface="Arial" panose="020B0604020202020204" pitchFamily="34" charset="0"/>
                <a:cs typeface="Arial" panose="020B0604020202020204" pitchFamily="34" charset="0"/>
              </a:rPr>
              <a:t>What questions do you have about baptism?</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6EEFB74F-E59E-7A4A-B90F-D5BEB0709E37}"/>
              </a:ext>
            </a:extLst>
          </p:cNvPr>
          <p:cNvSpPr txBox="1">
            <a:spLocks/>
          </p:cNvSpPr>
          <p:nvPr/>
        </p:nvSpPr>
        <p:spPr bwMode="auto">
          <a:xfrm>
            <a:off x="323528" y="6858000"/>
            <a:ext cx="1296144" cy="27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r>
              <a:rPr lang="en-US" sz="1100" kern="0" dirty="0">
                <a:latin typeface="Arial" panose="020B0604020202020204" pitchFamily="34" charset="0"/>
                <a:cs typeface="Arial" panose="020B0604020202020204" pitchFamily="34" charset="0"/>
              </a:rPr>
              <a:t>Board or books</a:t>
            </a:r>
            <a:br>
              <a:rPr lang="en-US" kern="0" dirty="0">
                <a:latin typeface="Arial" panose="020B0604020202020204" pitchFamily="34" charset="0"/>
                <a:cs typeface="Arial" panose="020B0604020202020204" pitchFamily="34" charset="0"/>
              </a:rPr>
            </a:br>
            <a:br>
              <a:rPr lang="en-US" kern="0" dirty="0">
                <a:latin typeface="Arial" panose="020B0604020202020204" pitchFamily="34" charset="0"/>
                <a:cs typeface="Arial" panose="020B0604020202020204" pitchFamily="34" charset="0"/>
              </a:rPr>
            </a:br>
            <a:endParaRPr lang="en-US" sz="32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98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Who?</a:t>
            </a:r>
          </a:p>
          <a:p>
            <a:pPr marL="0" indent="0">
              <a:buNone/>
            </a:pPr>
            <a:r>
              <a:rPr lang="en-US" dirty="0">
                <a:latin typeface="Arial" panose="020B0604020202020204" pitchFamily="34" charset="0"/>
                <a:cs typeface="Arial" panose="020B0604020202020204" pitchFamily="34" charset="0"/>
              </a:rPr>
              <a:t>What?</a:t>
            </a:r>
          </a:p>
          <a:p>
            <a:pPr marL="0" indent="0">
              <a:buNone/>
            </a:pPr>
            <a:r>
              <a:rPr lang="en-US" dirty="0">
                <a:latin typeface="Arial" panose="020B0604020202020204" pitchFamily="34" charset="0"/>
                <a:cs typeface="Arial" panose="020B0604020202020204" pitchFamily="34" charset="0"/>
              </a:rPr>
              <a:t>Where?</a:t>
            </a:r>
          </a:p>
          <a:p>
            <a:pPr marL="0" indent="0">
              <a:buNone/>
            </a:pPr>
            <a:r>
              <a:rPr lang="en-US" dirty="0">
                <a:latin typeface="Arial" panose="020B0604020202020204" pitchFamily="34" charset="0"/>
                <a:cs typeface="Arial" panose="020B0604020202020204" pitchFamily="34" charset="0"/>
              </a:rPr>
              <a:t>Why?</a:t>
            </a:r>
          </a:p>
          <a:p>
            <a:pPr marL="0" indent="0">
              <a:buNone/>
            </a:pPr>
            <a:r>
              <a:rPr lang="en-US" dirty="0">
                <a:latin typeface="Arial" panose="020B0604020202020204" pitchFamily="34" charset="0"/>
                <a:cs typeface="Arial" panose="020B0604020202020204" pitchFamily="34" charset="0"/>
              </a:rPr>
              <a:t>How?</a:t>
            </a:r>
          </a:p>
        </p:txBody>
      </p:sp>
    </p:spTree>
    <p:extLst>
      <p:ext uri="{BB962C8B-B14F-4D97-AF65-F5344CB8AC3E}">
        <p14:creationId xmlns:p14="http://schemas.microsoft.com/office/powerpoint/2010/main" val="353728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a:xfrm>
            <a:off x="1619672" y="2924944"/>
            <a:ext cx="5040560" cy="1384300"/>
          </a:xfrm>
        </p:spPr>
        <p:txBody>
          <a:bodyPr/>
          <a:lstStyle/>
          <a:p>
            <a:r>
              <a:rPr lang="en-US" dirty="0">
                <a:latin typeface="Arial" panose="020B0604020202020204" pitchFamily="34" charset="0"/>
                <a:cs typeface="Arial" panose="020B0604020202020204" pitchFamily="34" charset="0"/>
              </a:rPr>
              <a:t>Believers’ Baptism</a:t>
            </a:r>
          </a:p>
        </p:txBody>
      </p:sp>
      <p:sp>
        <p:nvSpPr>
          <p:cNvPr id="4" name="Rectangle 3">
            <a:extLst>
              <a:ext uri="{FF2B5EF4-FFF2-40B4-BE49-F238E27FC236}">
                <a16:creationId xmlns:a16="http://schemas.microsoft.com/office/drawing/2014/main" id="{9E377BF8-23DA-2142-9A69-DEF380F2A8B5}"/>
              </a:ext>
            </a:extLst>
          </p:cNvPr>
          <p:cNvSpPr/>
          <p:nvPr/>
        </p:nvSpPr>
        <p:spPr>
          <a:xfrm>
            <a:off x="630299" y="2197158"/>
            <a:ext cx="989373" cy="461665"/>
          </a:xfrm>
          <a:prstGeom prst="rect">
            <a:avLst/>
          </a:prstGeom>
        </p:spPr>
        <p:txBody>
          <a:bodyPr wrap="none">
            <a:spAutoFit/>
          </a:bodyPr>
          <a:lstStyle/>
          <a:p>
            <a:pPr marL="0" indent="0">
              <a:buNone/>
            </a:pPr>
            <a:r>
              <a:rPr lang="en-US" sz="2400" dirty="0">
                <a:latin typeface="Arial" panose="020B0604020202020204" pitchFamily="34" charset="0"/>
                <a:cs typeface="Arial" panose="020B0604020202020204" pitchFamily="34" charset="0"/>
              </a:rPr>
              <a:t>Who?</a:t>
            </a:r>
          </a:p>
        </p:txBody>
      </p:sp>
      <p:sp>
        <p:nvSpPr>
          <p:cNvPr id="5" name="Rectangle 4">
            <a:extLst>
              <a:ext uri="{FF2B5EF4-FFF2-40B4-BE49-F238E27FC236}">
                <a16:creationId xmlns:a16="http://schemas.microsoft.com/office/drawing/2014/main" id="{077F12CE-B3BD-AC41-AC29-DA25103F98DC}"/>
              </a:ext>
            </a:extLst>
          </p:cNvPr>
          <p:cNvSpPr/>
          <p:nvPr/>
        </p:nvSpPr>
        <p:spPr>
          <a:xfrm>
            <a:off x="4499992" y="2052445"/>
            <a:ext cx="1074333" cy="461665"/>
          </a:xfrm>
          <a:prstGeom prst="rect">
            <a:avLst/>
          </a:prstGeom>
        </p:spPr>
        <p:txBody>
          <a:bodyPr wrap="none">
            <a:spAutoFit/>
          </a:bodyPr>
          <a:lstStyle/>
          <a:p>
            <a:pPr marL="0" indent="0">
              <a:buNone/>
            </a:pPr>
            <a:r>
              <a:rPr lang="en-US" sz="2400" dirty="0">
                <a:latin typeface="Arial" panose="020B0604020202020204" pitchFamily="34" charset="0"/>
                <a:cs typeface="Arial" panose="020B0604020202020204" pitchFamily="34" charset="0"/>
              </a:rPr>
              <a:t>What?</a:t>
            </a:r>
          </a:p>
        </p:txBody>
      </p:sp>
      <p:sp>
        <p:nvSpPr>
          <p:cNvPr id="6" name="Rectangle 5">
            <a:extLst>
              <a:ext uri="{FF2B5EF4-FFF2-40B4-BE49-F238E27FC236}">
                <a16:creationId xmlns:a16="http://schemas.microsoft.com/office/drawing/2014/main" id="{90CA4C28-2F78-F845-BEEA-55C70F392BA0}"/>
              </a:ext>
            </a:extLst>
          </p:cNvPr>
          <p:cNvSpPr/>
          <p:nvPr/>
        </p:nvSpPr>
        <p:spPr>
          <a:xfrm>
            <a:off x="7194290" y="2571291"/>
            <a:ext cx="1263487" cy="461665"/>
          </a:xfrm>
          <a:prstGeom prst="rect">
            <a:avLst/>
          </a:prstGeom>
        </p:spPr>
        <p:txBody>
          <a:bodyPr wrap="none">
            <a:spAutoFit/>
          </a:bodyPr>
          <a:lstStyle/>
          <a:p>
            <a:pPr marL="0" indent="0">
              <a:buNone/>
            </a:pPr>
            <a:r>
              <a:rPr lang="en-US" sz="2400" dirty="0">
                <a:latin typeface="Arial" panose="020B0604020202020204" pitchFamily="34" charset="0"/>
                <a:cs typeface="Arial" panose="020B0604020202020204" pitchFamily="34" charset="0"/>
              </a:rPr>
              <a:t>Where?</a:t>
            </a:r>
          </a:p>
        </p:txBody>
      </p:sp>
      <p:sp>
        <p:nvSpPr>
          <p:cNvPr id="7" name="Rectangle 6">
            <a:extLst>
              <a:ext uri="{FF2B5EF4-FFF2-40B4-BE49-F238E27FC236}">
                <a16:creationId xmlns:a16="http://schemas.microsoft.com/office/drawing/2014/main" id="{440A2B1B-8F24-864C-B394-CD26A51F7424}"/>
              </a:ext>
            </a:extLst>
          </p:cNvPr>
          <p:cNvSpPr/>
          <p:nvPr/>
        </p:nvSpPr>
        <p:spPr>
          <a:xfrm>
            <a:off x="5364088" y="4941168"/>
            <a:ext cx="971741" cy="461665"/>
          </a:xfrm>
          <a:prstGeom prst="rect">
            <a:avLst/>
          </a:prstGeom>
        </p:spPr>
        <p:txBody>
          <a:bodyPr wrap="none">
            <a:spAutoFit/>
          </a:bodyPr>
          <a:lstStyle/>
          <a:p>
            <a:pPr marL="0" indent="0">
              <a:buNone/>
            </a:pPr>
            <a:r>
              <a:rPr lang="en-US" sz="2400" dirty="0">
                <a:latin typeface="Arial" panose="020B0604020202020204" pitchFamily="34" charset="0"/>
                <a:cs typeface="Arial" panose="020B0604020202020204" pitchFamily="34" charset="0"/>
              </a:rPr>
              <a:t>Why?</a:t>
            </a:r>
          </a:p>
        </p:txBody>
      </p:sp>
      <p:sp>
        <p:nvSpPr>
          <p:cNvPr id="8" name="Rectangle 7">
            <a:extLst>
              <a:ext uri="{FF2B5EF4-FFF2-40B4-BE49-F238E27FC236}">
                <a16:creationId xmlns:a16="http://schemas.microsoft.com/office/drawing/2014/main" id="{CFD520AC-76F6-F44A-85B5-45AC8698394B}"/>
              </a:ext>
            </a:extLst>
          </p:cNvPr>
          <p:cNvSpPr/>
          <p:nvPr/>
        </p:nvSpPr>
        <p:spPr>
          <a:xfrm>
            <a:off x="1330405" y="4823451"/>
            <a:ext cx="973343" cy="461665"/>
          </a:xfrm>
          <a:prstGeom prst="rect">
            <a:avLst/>
          </a:prstGeom>
        </p:spPr>
        <p:txBody>
          <a:bodyPr wrap="none">
            <a:spAutoFit/>
          </a:bodyPr>
          <a:lstStyle/>
          <a:p>
            <a:pPr marL="0" indent="0">
              <a:buNone/>
            </a:pPr>
            <a:r>
              <a:rPr lang="en-US" sz="2400" dirty="0">
                <a:latin typeface="Arial" panose="020B0604020202020204" pitchFamily="34" charset="0"/>
                <a:cs typeface="Arial" panose="020B0604020202020204" pitchFamily="34" charset="0"/>
              </a:rPr>
              <a:t>How?</a:t>
            </a:r>
          </a:p>
        </p:txBody>
      </p:sp>
      <p:cxnSp>
        <p:nvCxnSpPr>
          <p:cNvPr id="11" name="Straight Arrow Connector 10">
            <a:extLst>
              <a:ext uri="{FF2B5EF4-FFF2-40B4-BE49-F238E27FC236}">
                <a16:creationId xmlns:a16="http://schemas.microsoft.com/office/drawing/2014/main" id="{146951C9-44DA-B844-9E9E-22BCD7C1A14E}"/>
              </a:ext>
            </a:extLst>
          </p:cNvPr>
          <p:cNvCxnSpPr>
            <a:cxnSpLocks/>
          </p:cNvCxnSpPr>
          <p:nvPr/>
        </p:nvCxnSpPr>
        <p:spPr>
          <a:xfrm>
            <a:off x="1124985" y="2729401"/>
            <a:ext cx="517017" cy="55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D19FCD-11EA-294B-AA5F-DD2CB976E793}"/>
              </a:ext>
            </a:extLst>
          </p:cNvPr>
          <p:cNvCxnSpPr>
            <a:cxnSpLocks/>
          </p:cNvCxnSpPr>
          <p:nvPr/>
        </p:nvCxnSpPr>
        <p:spPr>
          <a:xfrm flipH="1">
            <a:off x="4499992" y="2542755"/>
            <a:ext cx="468052" cy="742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8A08C5B-0310-544A-A922-94CA177C0FE0}"/>
              </a:ext>
            </a:extLst>
          </p:cNvPr>
          <p:cNvCxnSpPr/>
          <p:nvPr/>
        </p:nvCxnSpPr>
        <p:spPr>
          <a:xfrm flipH="1">
            <a:off x="6660232" y="3140968"/>
            <a:ext cx="936104"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914F8E5-4E87-CD47-80C3-4733056BC3B1}"/>
              </a:ext>
            </a:extLst>
          </p:cNvPr>
          <p:cNvCxnSpPr>
            <a:cxnSpLocks/>
          </p:cNvCxnSpPr>
          <p:nvPr/>
        </p:nvCxnSpPr>
        <p:spPr>
          <a:xfrm flipH="1" flipV="1">
            <a:off x="4716016" y="4077073"/>
            <a:ext cx="858309" cy="789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5CDC54E-EEF4-EC4A-BB27-20ADE7D0091E}"/>
              </a:ext>
            </a:extLst>
          </p:cNvPr>
          <p:cNvCxnSpPr>
            <a:cxnSpLocks/>
          </p:cNvCxnSpPr>
          <p:nvPr/>
        </p:nvCxnSpPr>
        <p:spPr>
          <a:xfrm flipV="1">
            <a:off x="1907704" y="3962674"/>
            <a:ext cx="648072" cy="860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60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378496" cy="803920"/>
          </a:xfrm>
        </p:spPr>
        <p:txBody>
          <a:bodyPr/>
          <a:lstStyle/>
          <a:p>
            <a:pPr marL="0" indent="0">
              <a:buNone/>
            </a:pPr>
            <a:r>
              <a:rPr lang="en-US" dirty="0">
                <a:latin typeface="Arial" panose="020B0604020202020204" pitchFamily="34" charset="0"/>
                <a:cs typeface="Arial" panose="020B0604020202020204" pitchFamily="34" charset="0"/>
              </a:rPr>
              <a:t>Who?</a:t>
            </a:r>
          </a:p>
        </p:txBody>
      </p:sp>
      <p:sp>
        <p:nvSpPr>
          <p:cNvPr id="4" name="TextBox 3">
            <a:extLst>
              <a:ext uri="{FF2B5EF4-FFF2-40B4-BE49-F238E27FC236}">
                <a16:creationId xmlns:a16="http://schemas.microsoft.com/office/drawing/2014/main" id="{8566BF8B-5081-0940-91D9-CDDD92540C0C}"/>
              </a:ext>
            </a:extLst>
          </p:cNvPr>
          <p:cNvSpPr txBox="1"/>
          <p:nvPr/>
        </p:nvSpPr>
        <p:spPr>
          <a:xfrm>
            <a:off x="2483768" y="4572437"/>
            <a:ext cx="5760639"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Verse - </a:t>
            </a:r>
            <a:r>
              <a:rPr lang="en-US" sz="2000" dirty="0">
                <a:latin typeface="Arial" panose="020B0604020202020204" pitchFamily="34" charset="0"/>
                <a:cs typeface="Arial" panose="020B0604020202020204" pitchFamily="34" charset="0"/>
              </a:rPr>
              <a:t>Mark 16: </a:t>
            </a:r>
            <a:r>
              <a:rPr lang="en-GB" sz="2000" b="1" i="1" baseline="30000" dirty="0">
                <a:latin typeface="Arial" panose="020B0604020202020204" pitchFamily="34" charset="0"/>
                <a:cs typeface="Arial" panose="020B0604020202020204" pitchFamily="34" charset="0"/>
              </a:rPr>
              <a:t>15 </a:t>
            </a:r>
            <a:r>
              <a:rPr lang="en-GB" sz="2000" i="1" dirty="0">
                <a:latin typeface="Arial" panose="020B0604020202020204" pitchFamily="34" charset="0"/>
                <a:cs typeface="Arial" panose="020B0604020202020204" pitchFamily="34" charset="0"/>
              </a:rPr>
              <a:t>He said to them, “Go into all the world and preach the gospel to all creation.</a:t>
            </a:r>
            <a:r>
              <a:rPr lang="en-GB" sz="2000" b="1" i="1" baseline="30000" dirty="0">
                <a:latin typeface="Arial" panose="020B0604020202020204" pitchFamily="34" charset="0"/>
                <a:cs typeface="Arial" panose="020B0604020202020204" pitchFamily="34" charset="0"/>
              </a:rPr>
              <a:t>16 </a:t>
            </a:r>
            <a:r>
              <a:rPr lang="en-GB" sz="2000" i="1" dirty="0">
                <a:latin typeface="Arial" panose="020B0604020202020204" pitchFamily="34" charset="0"/>
                <a:cs typeface="Arial" panose="020B0604020202020204" pitchFamily="34" charset="0"/>
              </a:rPr>
              <a:t>Whoever </a:t>
            </a:r>
            <a:r>
              <a:rPr lang="en-GB" sz="2000" i="1" u="sng" dirty="0">
                <a:latin typeface="Arial" panose="020B0604020202020204" pitchFamily="34" charset="0"/>
                <a:cs typeface="Arial" panose="020B0604020202020204" pitchFamily="34" charset="0"/>
              </a:rPr>
              <a:t>believes</a:t>
            </a:r>
            <a:r>
              <a:rPr lang="en-GB" sz="2000" i="1" dirty="0">
                <a:latin typeface="Arial" panose="020B0604020202020204" pitchFamily="34" charset="0"/>
                <a:cs typeface="Arial" panose="020B0604020202020204" pitchFamily="34" charset="0"/>
              </a:rPr>
              <a:t> and is baptised will be saved…”</a:t>
            </a:r>
            <a:endParaRPr lang="en-US"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F4F7698-8487-D64F-BE1B-091B9ABDDF2F}"/>
              </a:ext>
            </a:extLst>
          </p:cNvPr>
          <p:cNvSpPr txBox="1"/>
          <p:nvPr/>
        </p:nvSpPr>
        <p:spPr>
          <a:xfrm>
            <a:off x="2339752" y="2708920"/>
            <a:ext cx="5104282" cy="1200329"/>
          </a:xfrm>
          <a:prstGeom prst="rect">
            <a:avLst/>
          </a:prstGeom>
          <a:noFill/>
        </p:spPr>
        <p:txBody>
          <a:bodyPr wrap="non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Believers - old and young </a:t>
            </a:r>
          </a:p>
          <a:p>
            <a:r>
              <a:rPr lang="en-US" sz="2400" dirty="0">
                <a:latin typeface="Arial" panose="020B0604020202020204" pitchFamily="34" charset="0"/>
                <a:cs typeface="Arial" panose="020B0604020202020204" pitchFamily="34" charset="0"/>
              </a:rPr>
              <a:t>                     (old enough to believe)</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86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522512" cy="731912"/>
          </a:xfrm>
        </p:spPr>
        <p:txBody>
          <a:bodyPr/>
          <a:lstStyle/>
          <a:p>
            <a:pPr marL="0" indent="0">
              <a:buNone/>
            </a:pPr>
            <a:r>
              <a:rPr lang="en-US" dirty="0">
                <a:latin typeface="Arial" panose="020B0604020202020204" pitchFamily="34" charset="0"/>
                <a:cs typeface="Arial" panose="020B0604020202020204" pitchFamily="34" charset="0"/>
              </a:rPr>
              <a:t>What?</a:t>
            </a:r>
          </a:p>
        </p:txBody>
      </p:sp>
      <p:sp>
        <p:nvSpPr>
          <p:cNvPr id="4" name="TextBox 3">
            <a:extLst>
              <a:ext uri="{FF2B5EF4-FFF2-40B4-BE49-F238E27FC236}">
                <a16:creationId xmlns:a16="http://schemas.microsoft.com/office/drawing/2014/main" id="{F90B7D24-166B-4644-A240-A0894EF3B805}"/>
              </a:ext>
            </a:extLst>
          </p:cNvPr>
          <p:cNvSpPr txBox="1"/>
          <p:nvPr/>
        </p:nvSpPr>
        <p:spPr>
          <a:xfrm>
            <a:off x="1318268" y="2420888"/>
            <a:ext cx="7825732" cy="1569660"/>
          </a:xfrm>
          <a:prstGeom prst="rect">
            <a:avLst/>
          </a:prstGeom>
          <a:noFill/>
        </p:spPr>
        <p:txBody>
          <a:bodyPr wrap="none" rtlCol="0">
            <a:spAutoFit/>
          </a:bodyPr>
          <a:lstStyle/>
          <a:p>
            <a:pPr marL="342900" indent="-342900">
              <a:buFont typeface="Arial" panose="020B0604020202020204" pitchFamily="34" charset="0"/>
              <a:buChar char="•"/>
            </a:pPr>
            <a:r>
              <a:rPr lang="en-US" sz="2400" u="sng" dirty="0"/>
              <a:t>Public</a:t>
            </a:r>
            <a:r>
              <a:rPr lang="en-US" sz="2400" dirty="0"/>
              <a:t> gathering/declaration</a:t>
            </a:r>
          </a:p>
          <a:p>
            <a:pPr marL="342900" indent="-342900">
              <a:buFont typeface="Arial" panose="020B0604020202020204" pitchFamily="34" charset="0"/>
              <a:buChar char="•"/>
            </a:pPr>
            <a:r>
              <a:rPr lang="en-US" sz="2400" dirty="0"/>
              <a:t>Celebration/Ceremony</a:t>
            </a:r>
          </a:p>
          <a:p>
            <a:pPr marL="342900" indent="-342900">
              <a:buFont typeface="Arial" panose="020B0604020202020204" pitchFamily="34" charset="0"/>
              <a:buChar char="•"/>
            </a:pPr>
            <a:r>
              <a:rPr lang="en-GB" sz="2400" dirty="0"/>
              <a:t>A </a:t>
            </a:r>
            <a:r>
              <a:rPr lang="en-GB" sz="2400" u="sng" dirty="0"/>
              <a:t>Sacrament</a:t>
            </a:r>
            <a:r>
              <a:rPr lang="en-GB" sz="2400" dirty="0"/>
              <a:t> - </a:t>
            </a:r>
            <a:r>
              <a:rPr lang="en-GB" sz="2400" i="1" dirty="0"/>
              <a:t> ‘a practice instituted by Christ himself'</a:t>
            </a:r>
            <a:endParaRPr lang="en-US" sz="2400" i="1" dirty="0"/>
          </a:p>
          <a:p>
            <a:pPr marL="342900" indent="-342900">
              <a:buFont typeface="Arial" panose="020B0604020202020204" pitchFamily="34" charset="0"/>
              <a:buChar char="•"/>
            </a:pPr>
            <a:endParaRPr lang="en-US" sz="2400" dirty="0"/>
          </a:p>
        </p:txBody>
      </p:sp>
      <p:sp>
        <p:nvSpPr>
          <p:cNvPr id="5" name="Rectangle 4">
            <a:extLst>
              <a:ext uri="{FF2B5EF4-FFF2-40B4-BE49-F238E27FC236}">
                <a16:creationId xmlns:a16="http://schemas.microsoft.com/office/drawing/2014/main" id="{C7CCC4F5-CB7A-9544-B6B2-F75BF792B966}"/>
              </a:ext>
            </a:extLst>
          </p:cNvPr>
          <p:cNvSpPr/>
          <p:nvPr/>
        </p:nvSpPr>
        <p:spPr>
          <a:xfrm>
            <a:off x="1619672" y="3645024"/>
            <a:ext cx="4572000" cy="1200329"/>
          </a:xfrm>
          <a:prstGeom prst="rect">
            <a:avLst/>
          </a:prstGeom>
        </p:spPr>
        <p:txBody>
          <a:bodyPr>
            <a:spAutoFit/>
          </a:bodyPr>
          <a:lstStyle/>
          <a:p>
            <a:r>
              <a:rPr lang="en-GB" dirty="0">
                <a:latin typeface="Gotham Rounded A"/>
              </a:rPr>
              <a:t>‘Sacraments are not practices the church made up or that evolved over time. The sacraments are specific practices Christ himself gives to Christians for their sake.’ </a:t>
            </a:r>
            <a:endParaRPr lang="en-US" dirty="0"/>
          </a:p>
        </p:txBody>
      </p:sp>
      <p:sp>
        <p:nvSpPr>
          <p:cNvPr id="6" name="Rectangle 5">
            <a:extLst>
              <a:ext uri="{FF2B5EF4-FFF2-40B4-BE49-F238E27FC236}">
                <a16:creationId xmlns:a16="http://schemas.microsoft.com/office/drawing/2014/main" id="{180318B6-13DE-D743-AEF2-3EAA367DE16C}"/>
              </a:ext>
            </a:extLst>
          </p:cNvPr>
          <p:cNvSpPr/>
          <p:nvPr/>
        </p:nvSpPr>
        <p:spPr>
          <a:xfrm>
            <a:off x="1619672" y="4998660"/>
            <a:ext cx="4572000" cy="1323439"/>
          </a:xfrm>
          <a:prstGeom prst="rect">
            <a:avLst/>
          </a:prstGeom>
        </p:spPr>
        <p:txBody>
          <a:bodyPr>
            <a:spAutoFit/>
          </a:bodyPr>
          <a:lstStyle/>
          <a:p>
            <a:r>
              <a:rPr lang="en-GB" b="1" dirty="0">
                <a:latin typeface="Arial" panose="020B0604020202020204" pitchFamily="34" charset="0"/>
                <a:cs typeface="Arial" panose="020B0604020202020204" pitchFamily="34" charset="0"/>
              </a:rPr>
              <a:t>Verse - Matthew 28: </a:t>
            </a:r>
            <a:r>
              <a:rPr lang="en-GB" b="1" i="1" baseline="30000" dirty="0">
                <a:latin typeface="Arial" panose="020B0604020202020204" pitchFamily="34" charset="0"/>
                <a:cs typeface="Arial" panose="020B0604020202020204" pitchFamily="34" charset="0"/>
              </a:rPr>
              <a:t>19 </a:t>
            </a:r>
            <a:r>
              <a:rPr lang="en-GB" sz="2000" i="1" dirty="0">
                <a:latin typeface="Arial" panose="020B0604020202020204" pitchFamily="34" charset="0"/>
                <a:cs typeface="Arial" panose="020B0604020202020204" pitchFamily="34" charset="0"/>
              </a:rPr>
              <a:t>Therefore go and make </a:t>
            </a:r>
            <a:r>
              <a:rPr lang="en-GB" sz="2000" i="1" u="sng" dirty="0">
                <a:latin typeface="Arial" panose="020B0604020202020204" pitchFamily="34" charset="0"/>
                <a:cs typeface="Arial" panose="020B0604020202020204" pitchFamily="34" charset="0"/>
              </a:rPr>
              <a:t>disciples</a:t>
            </a:r>
            <a:r>
              <a:rPr lang="en-GB" sz="2000" i="1" dirty="0">
                <a:latin typeface="Arial" panose="020B0604020202020204" pitchFamily="34" charset="0"/>
                <a:cs typeface="Arial" panose="020B0604020202020204" pitchFamily="34" charset="0"/>
              </a:rPr>
              <a:t> of all nations, baptising them </a:t>
            </a:r>
            <a:r>
              <a:rPr lang="en-GB" sz="2000" i="1" u="sng" dirty="0">
                <a:latin typeface="Arial" panose="020B0604020202020204" pitchFamily="34" charset="0"/>
                <a:cs typeface="Arial" panose="020B0604020202020204" pitchFamily="34" charset="0"/>
              </a:rPr>
              <a:t>in the name of the Father and of the Son and of the Holy Spirit</a:t>
            </a:r>
            <a:r>
              <a:rPr lang="en-GB" sz="2000" i="1" dirty="0">
                <a:latin typeface="Arial" panose="020B0604020202020204" pitchFamily="34" charset="0"/>
                <a:cs typeface="Arial" panose="020B0604020202020204" pitchFamily="34" charset="0"/>
              </a:rPr>
              <a:t>.</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89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1000"/>
                                        <p:tgtEl>
                                          <p:spTgt spid="6">
                                            <p:txEl>
                                              <p:pRg st="0" end="0"/>
                                            </p:txEl>
                                          </p:spTgt>
                                        </p:tgtEl>
                                      </p:cBhvr>
                                    </p:animEffect>
                                    <p:anim calcmode="lin" valueType="num">
                                      <p:cBhvr>
                                        <p:cTn id="3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E0CA-920A-6049-BABC-A9FF83A1540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Believers’ Baptism</a:t>
            </a:r>
          </a:p>
        </p:txBody>
      </p:sp>
      <p:sp>
        <p:nvSpPr>
          <p:cNvPr id="3" name="Content Placeholder 2">
            <a:extLst>
              <a:ext uri="{FF2B5EF4-FFF2-40B4-BE49-F238E27FC236}">
                <a16:creationId xmlns:a16="http://schemas.microsoft.com/office/drawing/2014/main" id="{79CE7226-4B57-4341-B049-6116F2D8A628}"/>
              </a:ext>
            </a:extLst>
          </p:cNvPr>
          <p:cNvSpPr>
            <a:spLocks noGrp="1"/>
          </p:cNvSpPr>
          <p:nvPr>
            <p:ph idx="1"/>
          </p:nvPr>
        </p:nvSpPr>
        <p:spPr>
          <a:xfrm>
            <a:off x="457200" y="1905000"/>
            <a:ext cx="1738536" cy="731912"/>
          </a:xfrm>
        </p:spPr>
        <p:txBody>
          <a:bodyPr/>
          <a:lstStyle/>
          <a:p>
            <a:pPr marL="0" indent="0">
              <a:buNone/>
            </a:pPr>
            <a:r>
              <a:rPr lang="en-US" dirty="0">
                <a:latin typeface="Arial" panose="020B0604020202020204" pitchFamily="34" charset="0"/>
                <a:cs typeface="Arial" panose="020B0604020202020204" pitchFamily="34" charset="0"/>
              </a:rPr>
              <a:t>Where?</a:t>
            </a:r>
          </a:p>
        </p:txBody>
      </p:sp>
      <p:sp>
        <p:nvSpPr>
          <p:cNvPr id="4" name="Rectangle 3">
            <a:extLst>
              <a:ext uri="{FF2B5EF4-FFF2-40B4-BE49-F238E27FC236}">
                <a16:creationId xmlns:a16="http://schemas.microsoft.com/office/drawing/2014/main" id="{E1BF1E8D-F721-2A40-A837-623AEBCEA485}"/>
              </a:ext>
            </a:extLst>
          </p:cNvPr>
          <p:cNvSpPr/>
          <p:nvPr/>
        </p:nvSpPr>
        <p:spPr>
          <a:xfrm>
            <a:off x="2051720" y="3390919"/>
            <a:ext cx="4572000" cy="1631216"/>
          </a:xfrm>
          <a:prstGeom prst="rect">
            <a:avLst/>
          </a:prstGeom>
        </p:spPr>
        <p:txBody>
          <a:bodyPr>
            <a:spAutoFit/>
          </a:bodyPr>
          <a:lstStyle/>
          <a:p>
            <a:r>
              <a:rPr lang="en-GB" b="1" dirty="0">
                <a:latin typeface="Helvetica Neue" panose="02000503000000020004" pitchFamily="2" charset="0"/>
              </a:rPr>
              <a:t>Verse</a:t>
            </a:r>
            <a:r>
              <a:rPr lang="en-GB" dirty="0">
                <a:latin typeface="Helvetica Neue" panose="02000503000000020004" pitchFamily="2" charset="0"/>
              </a:rPr>
              <a:t> - John 3: </a:t>
            </a:r>
            <a:r>
              <a:rPr lang="en-GB" b="1" i="1" baseline="30000" dirty="0">
                <a:latin typeface="Arial" panose="020B0604020202020204" pitchFamily="34" charset="0"/>
              </a:rPr>
              <a:t>23 </a:t>
            </a:r>
            <a:r>
              <a:rPr lang="en-GB" sz="2000" i="1" dirty="0">
                <a:latin typeface="Arial" panose="020B0604020202020204" pitchFamily="34" charset="0"/>
                <a:cs typeface="Arial" panose="020B0604020202020204" pitchFamily="34" charset="0"/>
              </a:rPr>
              <a:t>Now John also was baptizing at </a:t>
            </a:r>
            <a:r>
              <a:rPr lang="en-GB" sz="2000" i="1" dirty="0" err="1">
                <a:latin typeface="Arial" panose="020B0604020202020204" pitchFamily="34" charset="0"/>
                <a:cs typeface="Arial" panose="020B0604020202020204" pitchFamily="34" charset="0"/>
              </a:rPr>
              <a:t>Aenon</a:t>
            </a:r>
            <a:r>
              <a:rPr lang="en-GB" sz="2000" i="1" dirty="0">
                <a:latin typeface="Arial" panose="020B0604020202020204" pitchFamily="34" charset="0"/>
                <a:cs typeface="Arial" panose="020B0604020202020204" pitchFamily="34" charset="0"/>
              </a:rPr>
              <a:t> near Salim, because there was plenty of water, and people were coming and being baptized. </a:t>
            </a:r>
            <a:endParaRPr lang="en-US" sz="2000" i="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B967FBD-0BFE-924A-93A4-81B49A6300CF}"/>
              </a:ext>
            </a:extLst>
          </p:cNvPr>
          <p:cNvSpPr txBox="1"/>
          <p:nvPr/>
        </p:nvSpPr>
        <p:spPr>
          <a:xfrm>
            <a:off x="2051720" y="2780928"/>
            <a:ext cx="5958682" cy="461665"/>
          </a:xfrm>
          <a:prstGeom prst="rect">
            <a:avLst/>
          </a:prstGeom>
          <a:noFill/>
        </p:spPr>
        <p:txBody>
          <a:bodyPr wrap="non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Anywhere where there is enough water!</a:t>
            </a:r>
          </a:p>
        </p:txBody>
      </p:sp>
      <p:sp>
        <p:nvSpPr>
          <p:cNvPr id="6" name="Rectangle 5">
            <a:extLst>
              <a:ext uri="{FF2B5EF4-FFF2-40B4-BE49-F238E27FC236}">
                <a16:creationId xmlns:a16="http://schemas.microsoft.com/office/drawing/2014/main" id="{53FA0C10-9FE2-2E42-889E-52066325C72B}"/>
              </a:ext>
            </a:extLst>
          </p:cNvPr>
          <p:cNvSpPr/>
          <p:nvPr/>
        </p:nvSpPr>
        <p:spPr>
          <a:xfrm>
            <a:off x="2051720" y="5118677"/>
            <a:ext cx="4572000" cy="1015663"/>
          </a:xfrm>
          <a:prstGeom prst="rect">
            <a:avLst/>
          </a:prstGeom>
        </p:spPr>
        <p:txBody>
          <a:bodyPr>
            <a:spAutoFit/>
          </a:bodyPr>
          <a:lstStyle/>
          <a:p>
            <a:r>
              <a:rPr lang="en-GB" b="1" dirty="0">
                <a:latin typeface="Helvetica Neue" panose="02000503000000020004" pitchFamily="2" charset="0"/>
              </a:rPr>
              <a:t>Verse</a:t>
            </a:r>
            <a:r>
              <a:rPr lang="en-GB" dirty="0">
                <a:latin typeface="Helvetica Neue" panose="02000503000000020004" pitchFamily="2" charset="0"/>
              </a:rPr>
              <a:t> - Mark 1: </a:t>
            </a:r>
            <a:r>
              <a:rPr lang="en-GB" b="1" i="1" baseline="30000" dirty="0">
                <a:latin typeface="Arial" panose="020B0604020202020204" pitchFamily="34" charset="0"/>
              </a:rPr>
              <a:t>9 </a:t>
            </a:r>
            <a:r>
              <a:rPr lang="en-GB" sz="2000" i="1" dirty="0">
                <a:latin typeface="Arial" panose="020B0604020202020204" pitchFamily="34" charset="0"/>
                <a:cs typeface="Arial" panose="020B0604020202020204" pitchFamily="34" charset="0"/>
              </a:rPr>
              <a:t>At that time Jesus came from Nazareth in Galilee and was baptized by John in the Jordan. </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74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1121</TotalTime>
  <Words>713</Words>
  <Application>Microsoft Macintosh PowerPoint</Application>
  <PresentationFormat>On-screen Show (4:3)</PresentationFormat>
  <Paragraphs>74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Gotham Rounded A</vt:lpstr>
      <vt:lpstr>Helvetica Neue</vt:lpstr>
      <vt:lpstr>Tahoma</vt:lpstr>
      <vt:lpstr>Wingdings</vt:lpstr>
      <vt:lpstr>Ocean</vt:lpstr>
      <vt:lpstr>Believers’ Baptism</vt:lpstr>
      <vt:lpstr>Learning Objectives:</vt:lpstr>
      <vt:lpstr>What do you already know about baptism?</vt:lpstr>
      <vt:lpstr>What questions do you have about baptism?  </vt:lpstr>
      <vt:lpstr>Believers’ Baptism</vt:lpstr>
      <vt:lpstr>Believers’ Baptism</vt:lpstr>
      <vt:lpstr>Believers’ Baptism</vt:lpstr>
      <vt:lpstr>Believers’ Baptism</vt:lpstr>
      <vt:lpstr>Believers’ Baptism</vt:lpstr>
      <vt:lpstr>Believers’ Baptism</vt:lpstr>
      <vt:lpstr>Believers’ Baptism</vt:lpstr>
      <vt:lpstr>Believers’ Baptism</vt:lpstr>
      <vt:lpstr>Believers’ Baptism</vt:lpstr>
      <vt:lpstr>Believer’s Baptism</vt:lpstr>
      <vt:lpstr>Believer’s Baptism</vt:lpstr>
      <vt:lpstr>Homework Week 1</vt:lpstr>
    </vt:vector>
  </TitlesOfParts>
  <Company>RM plc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Commitment within a Community</dc:title>
  <dc:creator>jer</dc:creator>
  <cp:lastModifiedBy>dave luft</cp:lastModifiedBy>
  <cp:revision>80</cp:revision>
  <dcterms:created xsi:type="dcterms:W3CDTF">2007-03-23T15:31:08Z</dcterms:created>
  <dcterms:modified xsi:type="dcterms:W3CDTF">2019-02-07T00:35:49Z</dcterms:modified>
</cp:coreProperties>
</file>